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2" r:id="rId5"/>
    <p:sldId id="306" r:id="rId6"/>
    <p:sldId id="303" r:id="rId7"/>
    <p:sldId id="304" r:id="rId8"/>
    <p:sldId id="305" r:id="rId9"/>
    <p:sldId id="293" r:id="rId10"/>
    <p:sldId id="294" r:id="rId11"/>
    <p:sldId id="295" r:id="rId12"/>
    <p:sldId id="307" r:id="rId13"/>
    <p:sldId id="296" r:id="rId14"/>
    <p:sldId id="311" r:id="rId15"/>
    <p:sldId id="308" r:id="rId16"/>
    <p:sldId id="309" r:id="rId17"/>
    <p:sldId id="310" r:id="rId18"/>
    <p:sldId id="297" r:id="rId19"/>
    <p:sldId id="312" r:id="rId20"/>
    <p:sldId id="313" r:id="rId21"/>
    <p:sldId id="316" r:id="rId22"/>
    <p:sldId id="314" r:id="rId23"/>
    <p:sldId id="315" r:id="rId24"/>
    <p:sldId id="317" r:id="rId25"/>
    <p:sldId id="298" r:id="rId26"/>
    <p:sldId id="318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ACA6-1018-4868-92D9-4ED79697955E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E29B-F048-4A36-9B1A-9C08824017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FE29-5E2F-4E91-99EF-F2BE4A8FA40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04DBF-2E22-4815-A651-DF7EC652A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Savremene</a:t>
            </a:r>
            <a:r>
              <a:rPr lang="en-US" b="1" dirty="0" smtClean="0"/>
              <a:t> </a:t>
            </a:r>
            <a:r>
              <a:rPr lang="en-US" b="1" dirty="0" err="1" smtClean="0"/>
              <a:t>tehnolohije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r>
              <a:rPr lang="en-US" b="1" dirty="0" smtClean="0"/>
              <a:t> - 1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kristalizacije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, a </a:t>
            </a:r>
            <a:r>
              <a:rPr lang="en-US" dirty="0" err="1" smtClean="0"/>
              <a:t>propagiraju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transkristalno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Nastaju</a:t>
            </a:r>
            <a:r>
              <a:rPr lang="en-US" dirty="0" smtClean="0"/>
              <a:t> u </a:t>
            </a:r>
            <a:r>
              <a:rPr lang="en-US" dirty="0" err="1" smtClean="0"/>
              <a:t>temperaturnom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</a:t>
            </a:r>
            <a:r>
              <a:rPr lang="en-US" dirty="0" err="1" smtClean="0"/>
              <a:t>krtosti</a:t>
            </a:r>
            <a:r>
              <a:rPr lang="en-US" dirty="0" smtClean="0"/>
              <a:t>: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hlađenju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neravnomernog</a:t>
            </a:r>
            <a:r>
              <a:rPr lang="en-US" dirty="0" smtClean="0"/>
              <a:t> </a:t>
            </a:r>
            <a:r>
              <a:rPr lang="en-US" dirty="0" err="1" smtClean="0"/>
              <a:t>zagrevanja</a:t>
            </a:r>
            <a:r>
              <a:rPr lang="en-US" dirty="0" smtClean="0"/>
              <a:t> (</a:t>
            </a:r>
            <a:r>
              <a:rPr lang="en-US" dirty="0" err="1" smtClean="0"/>
              <a:t>širenja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skupljanja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),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je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opterećen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zatezanje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zatezni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skraćenja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premaši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izdrži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datoj</a:t>
            </a:r>
            <a:r>
              <a:rPr lang="en-US" dirty="0" smtClean="0"/>
              <a:t> </a:t>
            </a:r>
            <a:r>
              <a:rPr lang="en-US" dirty="0" err="1" smtClean="0"/>
              <a:t>deformaciji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određenoj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70179"/>
            <a:ext cx="6477000" cy="29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990600" y="3200400"/>
            <a:ext cx="1447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3581400" y="2971800"/>
            <a:ext cx="23622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Opasno</a:t>
            </a:r>
            <a:r>
              <a:rPr lang="en-US" b="1" dirty="0" smtClean="0"/>
              <a:t> 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743200"/>
            <a:ext cx="259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u="sng" dirty="0" err="1" smtClean="0"/>
              <a:t>Dozvoljena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deformacija</a:t>
            </a:r>
            <a:r>
              <a:rPr lang="en-US" sz="2400" b="1" u="sng" dirty="0" smtClean="0"/>
              <a:t> </a:t>
            </a:r>
            <a:r>
              <a:rPr lang="en-US" sz="2400" b="1" dirty="0" err="1" smtClean="0"/>
              <a:t>materijala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šava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određenoj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temperaturi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u="sng" dirty="0" err="1" smtClean="0"/>
              <a:t>Stvarna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toplotna</a:t>
            </a:r>
            <a:endParaRPr lang="en-US" sz="2400" b="1" u="sng" dirty="0" smtClean="0"/>
          </a:p>
          <a:p>
            <a:pPr marL="342900" indent="-342900"/>
            <a:r>
              <a:rPr lang="en-US" sz="2400" b="1" dirty="0" smtClean="0"/>
              <a:t>     </a:t>
            </a:r>
            <a:r>
              <a:rPr lang="en-US" sz="2400" b="1" u="sng" dirty="0" err="1" smtClean="0"/>
              <a:t>deformacija</a:t>
            </a:r>
            <a:r>
              <a:rPr lang="en-US" sz="2400" b="1" dirty="0" smtClean="0"/>
              <a:t> </a:t>
            </a:r>
            <a:r>
              <a:rPr lang="el-GR" sz="2400" b="1" dirty="0" smtClean="0"/>
              <a:t>α</a:t>
            </a:r>
            <a:r>
              <a:rPr lang="en-US" sz="2400" b="1" dirty="0" smtClean="0"/>
              <a:t>T    (</a:t>
            </a:r>
            <a:r>
              <a:rPr lang="en-US" sz="2400" b="1" dirty="0" err="1" smtClean="0"/>
              <a:t>proporcionalna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temperaturi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505200" y="2743200"/>
            <a:ext cx="3048000" cy="3886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Uzroci nastajanja vrućih prslina: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Veličina intervala kristalizacije (zavisi od hemijskog sastava čelika, prvenstveno od prisustva nečistoća)</a:t>
            </a:r>
          </a:p>
          <a:p>
            <a:pPr>
              <a:buFontTx/>
              <a:buChar char="-"/>
            </a:pPr>
            <a:r>
              <a:rPr lang="sr-Latn-CS" dirty="0" smtClean="0"/>
              <a:t>Zatezni naponi kod očvršćavanja</a:t>
            </a:r>
          </a:p>
          <a:p>
            <a:pPr>
              <a:buFontTx/>
              <a:buChar char="-"/>
            </a:pPr>
            <a:r>
              <a:rPr lang="sr-Latn-CS" dirty="0" smtClean="0"/>
              <a:t>Prisustvo međukristalitnog sloja male čvrstoće (eutektikum FeS prevesti u uključke MnS dodavanjem Mn preko obloge ili u sastavu elektrode)</a:t>
            </a:r>
          </a:p>
          <a:p>
            <a:pPr>
              <a:buFontTx/>
              <a:buChar char="-"/>
            </a:pPr>
            <a:r>
              <a:rPr lang="sr-Latn-CS" dirty="0" smtClean="0"/>
              <a:t>Oblik šava (koeficijent uvara </a:t>
            </a:r>
            <a:r>
              <a:rPr lang="el-GR" dirty="0" smtClean="0"/>
              <a:t>ψ</a:t>
            </a:r>
            <a:r>
              <a:rPr lang="sr-Latn-CS" baseline="-25000" dirty="0" smtClean="0"/>
              <a:t>u</a:t>
            </a:r>
            <a:r>
              <a:rPr lang="sr-Latn-CS" dirty="0" smtClean="0"/>
              <a:t>)</a:t>
            </a:r>
          </a:p>
          <a:p>
            <a:pPr>
              <a:buFontTx/>
              <a:buChar char="-"/>
            </a:pPr>
            <a:r>
              <a:rPr lang="sr-Latn-CS" dirty="0" smtClean="0"/>
              <a:t>Usitnjenost primarne strukture (prisustvo modifikatora)</a:t>
            </a:r>
          </a:p>
          <a:p>
            <a:pPr>
              <a:buFontTx/>
              <a:buChar char="-"/>
            </a:pPr>
            <a:r>
              <a:rPr lang="sr-Latn-CS" dirty="0" smtClean="0"/>
              <a:t>Međukristalitna segregacija (na gr</a:t>
            </a:r>
            <a:r>
              <a:rPr lang="en-US" dirty="0" smtClean="0"/>
              <a:t>a</a:t>
            </a:r>
            <a:r>
              <a:rPr lang="sr-Latn-CS" dirty="0" smtClean="0"/>
              <a:t>nicama zrna)</a:t>
            </a:r>
          </a:p>
          <a:p>
            <a:pPr>
              <a:buFontTx/>
              <a:buChar char="-"/>
            </a:pP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6068297" y="78277"/>
            <a:ext cx="3122296" cy="287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Rešavanje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vrućih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Predgrevanje</a:t>
            </a:r>
            <a:r>
              <a:rPr lang="en-US" dirty="0" smtClean="0"/>
              <a:t> u </a:t>
            </a:r>
            <a:r>
              <a:rPr lang="en-US" dirty="0" err="1" smtClean="0"/>
              <a:t>intervalu</a:t>
            </a:r>
            <a:r>
              <a:rPr lang="en-US" dirty="0" smtClean="0"/>
              <a:t> 150 – 500</a:t>
            </a:r>
            <a:r>
              <a:rPr lang="en-US" baseline="30000" dirty="0" smtClean="0"/>
              <a:t>o</a:t>
            </a:r>
            <a:r>
              <a:rPr lang="en-US" dirty="0" smtClean="0"/>
              <a:t>C: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Popunjavanje</a:t>
            </a:r>
            <a:r>
              <a:rPr lang="en-US" dirty="0" smtClean="0"/>
              <a:t> </a:t>
            </a:r>
            <a:r>
              <a:rPr lang="en-US" dirty="0" err="1" smtClean="0"/>
              <a:t>završnog</a:t>
            </a:r>
            <a:r>
              <a:rPr lang="en-US" dirty="0" smtClean="0"/>
              <a:t> </a:t>
            </a:r>
            <a:r>
              <a:rPr lang="en-US" dirty="0" err="1" smtClean="0"/>
              <a:t>kratera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err="1" smtClean="0"/>
              <a:t>Smanjenjem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optimizacijom</a:t>
            </a:r>
            <a:r>
              <a:rPr lang="en-US" dirty="0" smtClean="0"/>
              <a:t> </a:t>
            </a:r>
            <a:r>
              <a:rPr lang="en-US" dirty="0" err="1" smtClean="0"/>
              <a:t>redosleda</a:t>
            </a:r>
            <a:r>
              <a:rPr lang="en-US" dirty="0" smtClean="0"/>
              <a:t> </a:t>
            </a:r>
            <a:r>
              <a:rPr lang="en-US" dirty="0" err="1" smtClean="0"/>
              <a:t>izvođenja</a:t>
            </a: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err="1" smtClean="0"/>
              <a:t>Odabirom</a:t>
            </a:r>
            <a:r>
              <a:rPr lang="en-US" dirty="0" smtClean="0"/>
              <a:t> </a:t>
            </a:r>
            <a:r>
              <a:rPr lang="en-US" dirty="0" err="1" smtClean="0"/>
              <a:t>pogodnog</a:t>
            </a:r>
            <a:r>
              <a:rPr lang="en-US" dirty="0" smtClean="0"/>
              <a:t> </a:t>
            </a:r>
            <a:r>
              <a:rPr lang="en-US" dirty="0" err="1" smtClean="0"/>
              <a:t>dodatnog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  </a:t>
            </a:r>
          </a:p>
          <a:p>
            <a:pPr marL="514350" indent="-51435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C </a:t>
            </a:r>
            <a:r>
              <a:rPr lang="en-US" dirty="0" err="1" smtClean="0"/>
              <a:t>i</a:t>
            </a:r>
            <a:r>
              <a:rPr lang="en-US" dirty="0" smtClean="0"/>
              <a:t> S,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5.  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sitnozrniji</a:t>
            </a:r>
            <a:r>
              <a:rPr lang="en-US" dirty="0" smtClean="0"/>
              <a:t> </a:t>
            </a:r>
            <a:r>
              <a:rPr lang="en-US" dirty="0" err="1" smtClean="0"/>
              <a:t>osn.mat.-sprečavanje</a:t>
            </a:r>
            <a:r>
              <a:rPr lang="en-US" dirty="0" smtClean="0"/>
              <a:t> VP u ZUT-u,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duktilnosti</a:t>
            </a:r>
            <a:endParaRPr lang="en-US" dirty="0" smtClean="0"/>
          </a:p>
          <a:p>
            <a:pPr marL="514350" indent="-514350">
              <a:buAutoNum type="arabicPeriod" startAt="6"/>
            </a:pPr>
            <a:r>
              <a:rPr lang="en-US" dirty="0" err="1" smtClean="0"/>
              <a:t>Dodavanje</a:t>
            </a:r>
            <a:r>
              <a:rPr lang="en-US" dirty="0" smtClean="0"/>
              <a:t> </a:t>
            </a:r>
            <a:r>
              <a:rPr lang="en-US" dirty="0" err="1" smtClean="0"/>
              <a:t>modifikatora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usitnjavanje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praška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oblogu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(Ti)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Popunjavanje završnog kratera:</a:t>
            </a:r>
          </a:p>
          <a:p>
            <a:pPr>
              <a:buFontTx/>
              <a:buChar char="-"/>
            </a:pPr>
            <a:r>
              <a:rPr lang="sr-Latn-CS" dirty="0" smtClean="0"/>
              <a:t>Završni krater nastaje nagli</a:t>
            </a:r>
            <a:r>
              <a:rPr lang="en-US" dirty="0" smtClean="0"/>
              <a:t>m</a:t>
            </a:r>
            <a:r>
              <a:rPr lang="sr-Latn-CS" dirty="0" smtClean="0"/>
              <a:t> uklanjanjem elektrode i kada je rastojanje između limova veći od 4-5 mm</a:t>
            </a:r>
          </a:p>
          <a:p>
            <a:pPr>
              <a:buFontTx/>
              <a:buChar char="-"/>
            </a:pPr>
            <a:r>
              <a:rPr lang="sr-Latn-CS" dirty="0" smtClean="0"/>
              <a:t>Problem se rešava: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popunjavanjem kratera </a:t>
            </a:r>
          </a:p>
          <a:p>
            <a:pPr marL="514350" indent="-514350">
              <a:buNone/>
            </a:pPr>
            <a:r>
              <a:rPr lang="sr-Latn-CS" dirty="0" smtClean="0"/>
              <a:t>	vraćanjem elektrode </a:t>
            </a:r>
          </a:p>
          <a:p>
            <a:pPr marL="514350" indent="-514350">
              <a:buAutoNum type="arabicPeriod" startAt="2"/>
            </a:pPr>
            <a:r>
              <a:rPr lang="sr-Latn-CS" dirty="0" smtClean="0"/>
              <a:t>smanjenjem rastojanja</a:t>
            </a:r>
          </a:p>
          <a:p>
            <a:pPr marL="514350" indent="-514350">
              <a:buNone/>
            </a:pPr>
            <a:r>
              <a:rPr lang="sr-Latn-CS" dirty="0" smtClean="0"/>
              <a:t>	između limova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116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2971800" cy="5668963"/>
          </a:xfrm>
        </p:spPr>
        <p:txBody>
          <a:bodyPr/>
          <a:lstStyle/>
          <a:p>
            <a:r>
              <a:rPr lang="sr-Latn-CS" dirty="0" smtClean="0"/>
              <a:t>Uticaj sumpora na pojavu vrućih prslina u zavisnosti od sadržaja ugljenika i mangana: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7057" y="457200"/>
            <a:ext cx="550454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762000"/>
            <a:ext cx="6409632" cy="5303460"/>
            <a:chOff x="372168" y="685800"/>
            <a:chExt cx="6409632" cy="5303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372168" y="1160809"/>
              <a:ext cx="6387168" cy="323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246534" y="685800"/>
              <a:ext cx="157286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latin typeface="Arial"/>
                  <a:cs typeface="Arial"/>
                </a:rPr>
                <a:t>ψ</a:t>
              </a:r>
              <a:r>
                <a:rPr lang="sr-Latn-CS" sz="2400" b="1" baseline="-25000" dirty="0" smtClean="0">
                  <a:latin typeface="Arial"/>
                  <a:cs typeface="Arial"/>
                </a:rPr>
                <a:t>u</a:t>
              </a:r>
              <a:r>
                <a:rPr lang="en-US" sz="2400" b="1" dirty="0" smtClean="0">
                  <a:cs typeface="Arial"/>
                </a:rPr>
                <a:t>=0,8-1,2</a:t>
              </a:r>
            </a:p>
            <a:p>
              <a:r>
                <a:rPr lang="el-GR" sz="2400" b="1" dirty="0" smtClean="0">
                  <a:latin typeface="Calibri"/>
                  <a:cs typeface="Arial"/>
                </a:rPr>
                <a:t>α</a:t>
              </a:r>
              <a:r>
                <a:rPr lang="en-US" sz="2400" b="1" dirty="0" smtClean="0">
                  <a:latin typeface="Calibri"/>
                  <a:cs typeface="Arial"/>
                </a:rPr>
                <a:t>~</a:t>
              </a:r>
              <a:r>
                <a:rPr lang="en-US" sz="2400" b="1" dirty="0" smtClean="0">
                  <a:cs typeface="Arial"/>
                </a:rPr>
                <a:t> 180</a:t>
              </a:r>
              <a:r>
                <a:rPr lang="en-US" sz="2400" b="1" baseline="30000" dirty="0" smtClean="0">
                  <a:cs typeface="Arial"/>
                </a:rPr>
                <a:t>o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19600" y="762000"/>
              <a:ext cx="133722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latin typeface="Arial"/>
                  <a:cs typeface="Arial"/>
                </a:rPr>
                <a:t>ψ</a:t>
              </a:r>
              <a:r>
                <a:rPr lang="sr-Latn-CS" sz="2400" b="1" baseline="-25000" dirty="0" smtClean="0">
                  <a:latin typeface="Arial"/>
                  <a:cs typeface="Arial"/>
                </a:rPr>
                <a:t>u</a:t>
              </a:r>
              <a:r>
                <a:rPr lang="en-US" sz="2400" b="1" dirty="0" smtClean="0">
                  <a:cs typeface="Arial"/>
                </a:rPr>
                <a:t>=1,3-5</a:t>
              </a:r>
            </a:p>
            <a:p>
              <a:r>
                <a:rPr lang="el-GR" sz="2400" b="1" dirty="0" smtClean="0">
                  <a:cs typeface="Arial"/>
                </a:rPr>
                <a:t>α</a:t>
              </a:r>
              <a:r>
                <a:rPr lang="en-US" sz="2400" b="1" dirty="0" smtClean="0">
                  <a:cs typeface="Arial"/>
                </a:rPr>
                <a:t>~ 90</a:t>
              </a:r>
              <a:r>
                <a:rPr lang="en-US" sz="2400" b="1" baseline="30000" dirty="0" smtClean="0">
                  <a:cs typeface="Arial"/>
                </a:rPr>
                <a:t>o</a:t>
              </a:r>
              <a:endParaRPr lang="en-US" sz="2400" b="1" dirty="0" smtClean="0"/>
            </a:p>
            <a:p>
              <a:r>
                <a:rPr lang="en-US" sz="2400" b="1" dirty="0" smtClean="0">
                  <a:cs typeface="Arial"/>
                </a:rPr>
                <a:t> </a:t>
              </a:r>
              <a:endParaRPr lang="en-US" sz="2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4419600"/>
              <a:ext cx="170540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latin typeface="Arial"/>
                  <a:cs typeface="Arial"/>
                </a:rPr>
                <a:t>Ψ</a:t>
              </a:r>
              <a:r>
                <a:rPr lang="sr-Latn-CS" sz="2400" b="1" baseline="-25000" dirty="0" smtClean="0">
                  <a:latin typeface="Arial"/>
                  <a:cs typeface="Arial"/>
                </a:rPr>
                <a:t>u</a:t>
              </a:r>
              <a:r>
                <a:rPr lang="en-US" sz="2400" b="1" dirty="0" smtClean="0">
                  <a:latin typeface="Arial"/>
                  <a:cs typeface="Arial"/>
                </a:rPr>
                <a:t>&gt;</a:t>
              </a:r>
              <a:r>
                <a:rPr lang="en-US" sz="2400" b="1" dirty="0" smtClean="0">
                  <a:cs typeface="Arial"/>
                </a:rPr>
                <a:t>5</a:t>
              </a:r>
            </a:p>
            <a:p>
              <a:r>
                <a:rPr lang="el-GR" sz="2400" b="1" dirty="0" smtClean="0">
                  <a:cs typeface="Arial"/>
                </a:rPr>
                <a:t>α</a:t>
              </a:r>
              <a:r>
                <a:rPr lang="en-US" sz="2400" b="1" dirty="0" smtClean="0">
                  <a:cs typeface="Arial"/>
                </a:rPr>
                <a:t>~ 0</a:t>
              </a:r>
              <a:r>
                <a:rPr lang="en-US" sz="2400" b="1" baseline="30000" dirty="0" smtClean="0">
                  <a:cs typeface="Arial"/>
                </a:rPr>
                <a:t>o</a:t>
              </a:r>
              <a:endParaRPr lang="en-US" sz="2400" b="1" dirty="0" smtClean="0">
                <a:cs typeface="Arial"/>
              </a:endParaRPr>
            </a:p>
            <a:p>
              <a:r>
                <a:rPr lang="en-US" sz="2400" b="1" dirty="0" err="1" smtClean="0">
                  <a:cs typeface="Arial"/>
                </a:rPr>
                <a:t>Navarivanje</a:t>
              </a:r>
              <a:endParaRPr lang="en-US" sz="2400" b="1" dirty="0" smtClean="0"/>
            </a:p>
            <a:p>
              <a:r>
                <a:rPr lang="en-US" sz="2400" b="1" dirty="0" smtClean="0">
                  <a:cs typeface="Arial"/>
                </a:rPr>
                <a:t> </a:t>
              </a:r>
              <a:endParaRPr lang="en-US" sz="24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29000" y="685800"/>
              <a:ext cx="3352800" cy="2819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28600"/>
            <a:ext cx="861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500" dirty="0" smtClean="0"/>
              <a:t>Optimizacija koeficijenta uvara prema sadržaju ugljenika:</a:t>
            </a:r>
            <a:endParaRPr lang="sr-Latn-CS" sz="25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4826696" y="3602184"/>
            <a:ext cx="4213358" cy="32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Izvođenje prvog sloja/šava: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Obično ima relativno mali koeficijent uvara </a:t>
            </a:r>
            <a:r>
              <a:rPr lang="el-GR" dirty="0" smtClean="0"/>
              <a:t>ψ</a:t>
            </a:r>
            <a:r>
              <a:rPr lang="sr-Latn-CS" baseline="-25000" dirty="0" smtClean="0"/>
              <a:t>u</a:t>
            </a: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Primenjuje se povećanje ugla otvora žleba </a:t>
            </a:r>
            <a:r>
              <a:rPr lang="el-GR" dirty="0" smtClean="0"/>
              <a:t>α</a:t>
            </a:r>
            <a:r>
              <a:rPr lang="sr-Latn-CS" dirty="0" smtClean="0"/>
              <a:t> i smanjenje razmaka u korenu žleba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733800"/>
            <a:ext cx="54821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Hladne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hlađenju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200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sr-Latn-CS" dirty="0" smtClean="0"/>
              <a:t>, a propagacija može da se desi dugo nakon zavarivanja usled opterećenja u eksploataciji</a:t>
            </a:r>
            <a:r>
              <a:rPr lang="sr-Latn-C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granicama</a:t>
            </a:r>
            <a:r>
              <a:rPr lang="en-US" dirty="0" smtClean="0"/>
              <a:t> </a:t>
            </a:r>
            <a:r>
              <a:rPr lang="en-US" dirty="0" err="1" smtClean="0"/>
              <a:t>zrna</a:t>
            </a:r>
            <a:r>
              <a:rPr lang="en-US" dirty="0" smtClean="0"/>
              <a:t>), </a:t>
            </a:r>
            <a:r>
              <a:rPr lang="en-US" dirty="0" smtClean="0"/>
              <a:t>a </a:t>
            </a:r>
            <a:r>
              <a:rPr lang="en-US" dirty="0" err="1" smtClean="0"/>
              <a:t>propagiraju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transkristalno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sr-Latn-CS" dirty="0" smtClean="0"/>
              <a:t>Hladne prsline n</a:t>
            </a:r>
            <a:r>
              <a:rPr lang="en-US" dirty="0" err="1" smtClean="0"/>
              <a:t>astaju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:</a:t>
            </a:r>
            <a:endParaRPr lang="sr-Latn-C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Zakaljivanja</a:t>
            </a:r>
            <a:r>
              <a:rPr lang="en-US" dirty="0" smtClean="0"/>
              <a:t> ZUT-a</a:t>
            </a:r>
          </a:p>
          <a:p>
            <a:pPr>
              <a:buNone/>
            </a:pPr>
            <a:r>
              <a:rPr lang="en-US" dirty="0" smtClean="0"/>
              <a:t>    2. </a:t>
            </a:r>
            <a:r>
              <a:rPr lang="sr-Latn-CS" dirty="0" smtClean="0"/>
              <a:t>Prisustv</a:t>
            </a:r>
            <a:r>
              <a:rPr lang="en-US" dirty="0" smtClean="0"/>
              <a:t>a</a:t>
            </a:r>
            <a:r>
              <a:rPr lang="sr-Latn-CS" dirty="0" smtClean="0"/>
              <a:t> </a:t>
            </a:r>
            <a:r>
              <a:rPr lang="sr-Latn-CS" dirty="0" smtClean="0"/>
              <a:t>vodonika u ZUT-u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3. </a:t>
            </a:r>
            <a:r>
              <a:rPr lang="en-US" dirty="0" err="1" smtClean="0"/>
              <a:t>Zaostalih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endParaRPr lang="en-US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Nastavne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zavarenih</a:t>
            </a:r>
            <a:r>
              <a:rPr lang="en-US" dirty="0" smtClean="0"/>
              <a:t> </a:t>
            </a:r>
            <a:r>
              <a:rPr lang="en-US" dirty="0" err="1" smtClean="0"/>
              <a:t>spojeva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Apsorpcija</a:t>
            </a:r>
            <a:r>
              <a:rPr lang="en-US" dirty="0" smtClean="0"/>
              <a:t> </a:t>
            </a:r>
            <a:r>
              <a:rPr lang="en-US" dirty="0" err="1" smtClean="0"/>
              <a:t>gasova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Prsline</a:t>
            </a:r>
            <a:r>
              <a:rPr lang="en-US" dirty="0" smtClean="0"/>
              <a:t> u </a:t>
            </a:r>
            <a:r>
              <a:rPr lang="en-US" dirty="0" err="1" smtClean="0"/>
              <a:t>zavarenom</a:t>
            </a:r>
            <a:r>
              <a:rPr lang="en-US" dirty="0" smtClean="0"/>
              <a:t> </a:t>
            </a:r>
            <a:r>
              <a:rPr lang="en-US" dirty="0" err="1" smtClean="0"/>
              <a:t>spoju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Predgrevanje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Bezbednost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971800"/>
            <a:ext cx="6705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Zakaljivanje ZUT-a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Zakaljivanje ZUT-a je uzrokovano: </a:t>
            </a:r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Velikom brzinom hlađenja (mali unos toplote)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Hemijsk</a:t>
            </a:r>
            <a:r>
              <a:rPr lang="en-US" dirty="0" err="1" smtClean="0"/>
              <a:t>i</a:t>
            </a:r>
            <a:r>
              <a:rPr lang="sr-Latn-CS" dirty="0" smtClean="0"/>
              <a:t>m </a:t>
            </a:r>
            <a:r>
              <a:rPr lang="sr-Latn-CS" dirty="0" smtClean="0"/>
              <a:t>sastavom (pre svega visokim sadržajem </a:t>
            </a:r>
            <a:r>
              <a:rPr lang="sr-Latn-CS" dirty="0" smtClean="0"/>
              <a:t>ugljenika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prisustvom</a:t>
            </a:r>
            <a:r>
              <a:rPr lang="en-US" dirty="0" smtClean="0"/>
              <a:t> </a:t>
            </a:r>
            <a:r>
              <a:rPr lang="en-US" dirty="0" err="1" smtClean="0"/>
              <a:t>legirajućih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sr-Latn-CS" dirty="0" smtClean="0"/>
              <a:t>)</a:t>
            </a:r>
            <a:endParaRPr lang="sr-Latn-CS" dirty="0" smtClean="0"/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Martenzitna transformacija uzrokuje: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Unos unutrašnjih napona (povećanje zapremine materijala, lokalna naprezanja, zaostali naponi usled zavarivanja)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Krtost pojedinih </a:t>
            </a:r>
            <a:r>
              <a:rPr lang="sr-Latn-CS" dirty="0" smtClean="0"/>
              <a:t>vrsta</a:t>
            </a:r>
            <a:r>
              <a:rPr lang="en-US" dirty="0" smtClean="0"/>
              <a:t> </a:t>
            </a:r>
            <a:r>
              <a:rPr lang="sr-Latn-CS" dirty="0" smtClean="0"/>
              <a:t>martenzita </a:t>
            </a:r>
            <a:r>
              <a:rPr lang="sr-Latn-CS" dirty="0" smtClean="0"/>
              <a:t>(pločasti i lećasti)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Povećana osetljivost prema prisustvu vodonika (rekombinacija iz atomnog u molekularni unosi dodatne unutrašnje napone)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Prisustvo vodonika u ZUT-u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Nastaje usled nedovoljne/neadekvatne zaštite (najbolja bazična obloga/elektroda, najgora celulozna)</a:t>
            </a:r>
          </a:p>
          <a:p>
            <a:r>
              <a:rPr lang="sr-Latn-CS" dirty="0" smtClean="0"/>
              <a:t>U mikroprslinama atomski vodonik može da pređe u molekularni, pri čemu dolazi do porasta unutrašnjih napona, usled čega može da dođe do pojave hladnih prslina.</a:t>
            </a:r>
            <a:endParaRPr lang="sr-Latn-C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Zaostali naponi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Zaostali naponi nastaju usled toplotnog skupljanja pri zavarivanju, odnosno hlađenju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sr-Latn-CS" dirty="0" smtClean="0"/>
              <a:t>Zaostale napone je nemoguće izbeći.</a:t>
            </a:r>
          </a:p>
          <a:p>
            <a:r>
              <a:rPr lang="en-US" dirty="0" err="1" smtClean="0"/>
              <a:t>Lom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sr-Latn-CS" dirty="0" smtClean="0"/>
              <a:t>obično </a:t>
            </a:r>
            <a:r>
              <a:rPr lang="en-US" dirty="0" smtClean="0"/>
              <a:t>pod 45</a:t>
            </a:r>
            <a:r>
              <a:rPr lang="en-US" baseline="30000" dirty="0" smtClean="0"/>
              <a:t>o</a:t>
            </a:r>
            <a:r>
              <a:rPr lang="sr-Latn-CS" dirty="0" smtClean="0"/>
              <a:t> i nastaje na granicama krupnih zrna.</a:t>
            </a:r>
            <a:endParaRPr lang="sr-Latn-C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Sprečavanje obrazovanja hladnih prslina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Latn-CS" dirty="0" smtClean="0"/>
              <a:t>Upotreba bazičnih elektroda (sa smanjenim sadržajem vodonika)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Upotreba osušenih elektroda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Upotreba austenitnih elektroda 18% Cr – 8% Ni - vodonik se bolje rastvara u austenitu i ne difunduje u ZUT, a iz austenita se izbacuje sporim hlađenjem</a:t>
            </a: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r-Latn-CS" dirty="0" smtClean="0"/>
              <a:t>4</a:t>
            </a:r>
            <a:r>
              <a:rPr lang="sr-Latn-CS" dirty="0" smtClean="0"/>
              <a:t>.</a:t>
            </a:r>
            <a:r>
              <a:rPr lang="en-US" dirty="0" smtClean="0"/>
              <a:t> </a:t>
            </a:r>
            <a:r>
              <a:rPr lang="sr-Latn-CS" dirty="0" smtClean="0"/>
              <a:t> </a:t>
            </a:r>
            <a:r>
              <a:rPr lang="sr-Latn-CS" dirty="0" smtClean="0"/>
              <a:t>Predgrevanje osnovnog materijala - izbegava se zakaljivanje, smanjuje lokalno naprezanje, olakšava difuzija vodonika (prema spolja).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*Predgrevanje je najefikasnija metoda izbegavanja pojave hladnih prslina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38619">
            <a:off x="951720" y="2124904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2514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1 – bez predgrevanja</a:t>
            </a:r>
          </a:p>
          <a:p>
            <a:r>
              <a:rPr lang="sr-Latn-CS" b="1" dirty="0" smtClean="0"/>
              <a:t>2 – sa predgrevanjem na 200</a:t>
            </a:r>
            <a:r>
              <a:rPr lang="sr-Latn-CS" b="1" baseline="30000" dirty="0" smtClean="0"/>
              <a:t>o</a:t>
            </a:r>
            <a:r>
              <a:rPr lang="sr-Latn-CS" b="1" dirty="0" smtClean="0"/>
              <a:t>C</a:t>
            </a:r>
            <a:endParaRPr lang="sr-Latn-C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 smtClean="0"/>
              <a:t>5. Pri izvođenju montažnih šavova (heftova), mogu nastati hladne prsline zbog njihove male dužine i velike brzine zavarivanja. Dužina heftova je najmanje 5 cm uz lokalno predgrevanje. </a:t>
            </a:r>
          </a:p>
          <a:p>
            <a:pPr>
              <a:buNone/>
            </a:pPr>
            <a:r>
              <a:rPr lang="sr-Latn-CS" dirty="0" smtClean="0"/>
              <a:t>6. Smanjenje</a:t>
            </a:r>
          </a:p>
          <a:p>
            <a:pPr>
              <a:buNone/>
            </a:pPr>
            <a:r>
              <a:rPr lang="sr-Latn-CS" dirty="0" smtClean="0"/>
              <a:t>	brzine </a:t>
            </a:r>
          </a:p>
          <a:p>
            <a:pPr>
              <a:buNone/>
            </a:pPr>
            <a:r>
              <a:rPr lang="sr-Latn-CS" dirty="0" smtClean="0"/>
              <a:t>    hlađenja u </a:t>
            </a:r>
          </a:p>
          <a:p>
            <a:pPr>
              <a:buNone/>
            </a:pPr>
            <a:r>
              <a:rPr lang="sr-Latn-CS" dirty="0" smtClean="0"/>
              <a:t>	kritičnom </a:t>
            </a:r>
          </a:p>
          <a:p>
            <a:pPr>
              <a:buNone/>
            </a:pPr>
            <a:r>
              <a:rPr lang="sr-Latn-CS" dirty="0" smtClean="0"/>
              <a:t>    intervalu </a:t>
            </a:r>
          </a:p>
          <a:p>
            <a:pPr>
              <a:buNone/>
            </a:pPr>
            <a:r>
              <a:rPr lang="sr-Latn-CS" dirty="0" smtClean="0"/>
              <a:t>	150-120</a:t>
            </a:r>
            <a:r>
              <a:rPr lang="sr-Latn-CS" baseline="30000" dirty="0" smtClean="0"/>
              <a:t>o</a:t>
            </a:r>
            <a:r>
              <a:rPr lang="sr-Latn-CS" dirty="0" smtClean="0"/>
              <a:t>C:</a:t>
            </a:r>
            <a:endParaRPr lang="en-U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771" t="45000" r="50000" b="20890"/>
          <a:stretch>
            <a:fillRect/>
          </a:stretch>
        </p:blipFill>
        <p:spPr bwMode="auto">
          <a:xfrm rot="-60000">
            <a:off x="2690249" y="2916814"/>
            <a:ext cx="6440252" cy="38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marL="514350" indent="-514350"/>
            <a:r>
              <a:rPr lang="en-US" b="1" dirty="0" err="1" smtClean="0"/>
              <a:t>Prsline</a:t>
            </a:r>
            <a:r>
              <a:rPr lang="en-US" b="1" dirty="0" smtClean="0"/>
              <a:t> u </a:t>
            </a:r>
            <a:r>
              <a:rPr lang="en-US" b="1" dirty="0" err="1" smtClean="0"/>
              <a:t>zavarenom</a:t>
            </a:r>
            <a:r>
              <a:rPr lang="en-US" b="1" dirty="0" smtClean="0"/>
              <a:t> </a:t>
            </a:r>
            <a:r>
              <a:rPr lang="en-US" b="1" dirty="0" err="1" smtClean="0"/>
              <a:t>spoju</a:t>
            </a:r>
            <a:endParaRPr lang="en-US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r>
              <a:rPr lang="sr-Latn-CS" dirty="0" smtClean="0"/>
              <a:t>Vrste prslina prema prema uzroku nastanka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Vruće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) –  </a:t>
            </a:r>
            <a:r>
              <a:rPr lang="en-US" dirty="0" err="1" smtClean="0"/>
              <a:t>kristalizacione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Hladne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u ZUT-u) –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, </a:t>
            </a:r>
            <a:r>
              <a:rPr lang="en-US" dirty="0" err="1" smtClean="0"/>
              <a:t>ispod</a:t>
            </a:r>
            <a:r>
              <a:rPr lang="en-US" dirty="0" smtClean="0"/>
              <a:t> 200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sr-Latn-CS" dirty="0" smtClean="0"/>
          </a:p>
          <a:p>
            <a:endParaRPr lang="sr-Latn-C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Vrste prslina prema veličini: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Mikroprsline (otkrivaju se mikroskopom – svetlosnim ili elektronskim</a:t>
            </a:r>
            <a:r>
              <a:rPr lang="en-US" dirty="0" smtClean="0"/>
              <a:t>, </a:t>
            </a:r>
            <a:r>
              <a:rPr lang="en-US" dirty="0" err="1" smtClean="0"/>
              <a:t>eventualno</a:t>
            </a:r>
            <a:r>
              <a:rPr lang="en-US" dirty="0" smtClean="0"/>
              <a:t> </a:t>
            </a:r>
            <a:r>
              <a:rPr lang="en-US" dirty="0" err="1" smtClean="0"/>
              <a:t>ultrazvukom</a:t>
            </a:r>
            <a:r>
              <a:rPr lang="sr-Latn-CS" dirty="0" smtClean="0"/>
              <a:t>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Prsline (otkrivaju se vizuelno, lupom – 10x, radiografijom)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Pukotine (otkrivaju se vizuelno)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*	za širenje prsline je potreban 10x manji napon nego za nastajanje prsline!!!</a:t>
            </a:r>
          </a:p>
          <a:p>
            <a:pPr marL="514350" indent="-514350">
              <a:buNone/>
            </a:pPr>
            <a:r>
              <a:rPr lang="sr-Latn-CS" dirty="0" smtClean="0"/>
              <a:t>**	širenjem prsline dolazi do potpunog razaranja zavarenog spoja – prsline se ne tolerišu!!!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*Mehanika loma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Žilavost loma (K</a:t>
            </a:r>
            <a:r>
              <a:rPr lang="sr-Latn-CS" baseline="-25000" dirty="0" smtClean="0"/>
              <a:t>IC</a:t>
            </a:r>
            <a:r>
              <a:rPr lang="sr-Latn-CS" dirty="0" smtClean="0"/>
              <a:t>) je otpor materijala prema naglom (nekontrolisanom) širenju prsline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67000"/>
            <a:ext cx="4876800" cy="21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876800"/>
            <a:ext cx="51352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29400" y="3581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Ravansko stanje napona</a:t>
            </a:r>
            <a:endParaRPr lang="sr-Latn-C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602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Ravansko stanje deformacija</a:t>
            </a:r>
            <a:endParaRPr lang="sr-Latn-CS" dirty="0"/>
          </a:p>
        </p:txBody>
      </p:sp>
      <p:sp>
        <p:nvSpPr>
          <p:cNvPr id="8" name="Right Brace 7"/>
          <p:cNvSpPr/>
          <p:nvPr/>
        </p:nvSpPr>
        <p:spPr>
          <a:xfrm>
            <a:off x="6019800" y="2819400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ight Brace 8"/>
          <p:cNvSpPr/>
          <p:nvPr/>
        </p:nvSpPr>
        <p:spPr>
          <a:xfrm>
            <a:off x="6019800" y="4953000"/>
            <a:ext cx="4572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Zavisnost kritičnog faktora intenziteta napona (K</a:t>
            </a:r>
            <a:r>
              <a:rPr lang="sr-Latn-CS" baseline="-25000" dirty="0" smtClean="0"/>
              <a:t>C</a:t>
            </a:r>
            <a:r>
              <a:rPr lang="sr-Latn-CS" dirty="0" smtClean="0"/>
              <a:t>) od debljine uzorka: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Žilavost loma je najmanja vrednost kritičnog faktora intenziteta napona</a:t>
            </a:r>
            <a:endParaRPr lang="sr-Latn-CS" dirty="0"/>
          </a:p>
        </p:txBody>
      </p:sp>
      <p:grpSp>
        <p:nvGrpSpPr>
          <p:cNvPr id="2" name="Group 8"/>
          <p:cNvGrpSpPr/>
          <p:nvPr/>
        </p:nvGrpSpPr>
        <p:grpSpPr>
          <a:xfrm>
            <a:off x="152400" y="1447800"/>
            <a:ext cx="5943600" cy="4114800"/>
            <a:chOff x="2133600" y="1371600"/>
            <a:chExt cx="5943600" cy="4114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33600" y="1371600"/>
              <a:ext cx="5029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1758434" y="3511034"/>
              <a:ext cx="2813566" cy="3751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Kritični faktor int.napona K</a:t>
              </a:r>
              <a:r>
                <a:rPr lang="sr-Latn-CS" baseline="-25000" dirty="0" smtClean="0"/>
                <a:t>C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0" y="44312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Žilavost loma K</a:t>
              </a:r>
              <a:r>
                <a:rPr lang="sr-Latn-CS" baseline="-25000" dirty="0" smtClean="0"/>
                <a:t>IC</a:t>
              </a:r>
              <a:endParaRPr lang="sr-Latn-C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5143500" y="46101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1752599"/>
            <a:ext cx="3886199" cy="249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0" y="1981200"/>
            <a:ext cx="1295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tanki uzorci</a:t>
            </a:r>
            <a:endParaRPr lang="sr-Latn-C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1981200"/>
            <a:ext cx="1447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debeli uzorci</a:t>
            </a:r>
            <a:endParaRPr lang="sr-Latn-C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05600" y="2209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3810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0" y="3773269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duktilno ponašanje</a:t>
            </a:r>
            <a:endParaRPr lang="sr-Latn-CS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3733800"/>
            <a:ext cx="1295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krto ponašanje</a:t>
            </a:r>
            <a:endParaRPr lang="sr-Latn-CS" dirty="0"/>
          </a:p>
        </p:txBody>
      </p:sp>
      <p:sp>
        <p:nvSpPr>
          <p:cNvPr id="18" name="Rounded Rectangle 17"/>
          <p:cNvSpPr/>
          <p:nvPr/>
        </p:nvSpPr>
        <p:spPr>
          <a:xfrm>
            <a:off x="7772400" y="3733800"/>
            <a:ext cx="1143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sr-Latn-CS" dirty="0" smtClean="0"/>
              <a:t>Uzorci za ispitivanje žilavosti loma: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457" y="685800"/>
            <a:ext cx="660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33644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	           SENB metoda		           CT metoda</a:t>
            </a:r>
            <a:endParaRPr lang="sr-Latn-C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692013"/>
            <a:ext cx="3505200" cy="31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37115"/>
            <a:ext cx="2743200" cy="382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62200" y="4566920"/>
            <a:ext cx="3124200" cy="229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38600"/>
            <a:ext cx="8839200" cy="2971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 Na </a:t>
            </a:r>
            <a:r>
              <a:rPr lang="en-US" dirty="0" err="1" smtClean="0"/>
              <a:t>vrhu</a:t>
            </a:r>
            <a:r>
              <a:rPr lang="en-US" dirty="0" smtClean="0"/>
              <a:t> </a:t>
            </a:r>
            <a:r>
              <a:rPr lang="en-US" dirty="0" err="1" smtClean="0"/>
              <a:t>šava-vruća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 (</a:t>
            </a:r>
            <a:r>
              <a:rPr lang="en-US" dirty="0" err="1" smtClean="0"/>
              <a:t>segregacija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2,3.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skupljanja</a:t>
            </a:r>
            <a:r>
              <a:rPr lang="en-US" dirty="0" smtClean="0"/>
              <a:t> – </a:t>
            </a:r>
            <a:r>
              <a:rPr lang="en-US" dirty="0" err="1" smtClean="0"/>
              <a:t>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   </a:t>
            </a:r>
            <a:r>
              <a:rPr lang="en-US" dirty="0" err="1" smtClean="0"/>
              <a:t>Blizu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(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ne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osnovnom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5.    </a:t>
            </a:r>
            <a:r>
              <a:rPr lang="en-US" dirty="0" err="1" smtClean="0"/>
              <a:t>Lokalna</a:t>
            </a:r>
            <a:r>
              <a:rPr lang="en-US" dirty="0" smtClean="0"/>
              <a:t> </a:t>
            </a:r>
            <a:r>
              <a:rPr lang="en-US" dirty="0" err="1" smtClean="0"/>
              <a:t>segregacija</a:t>
            </a:r>
            <a:r>
              <a:rPr lang="en-US" dirty="0" smtClean="0"/>
              <a:t> – </a:t>
            </a:r>
            <a:r>
              <a:rPr lang="en-US" dirty="0" err="1" smtClean="0"/>
              <a:t>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6,7,8. </a:t>
            </a:r>
            <a:r>
              <a:rPr lang="en-US" dirty="0" err="1" smtClean="0"/>
              <a:t>Hladne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9.    </a:t>
            </a:r>
            <a:r>
              <a:rPr lang="en-US" dirty="0" err="1" smtClean="0"/>
              <a:t>Hladna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 –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pređe</a:t>
            </a:r>
            <a:r>
              <a:rPr lang="en-US" dirty="0" smtClean="0"/>
              <a:t> u </a:t>
            </a:r>
            <a:r>
              <a:rPr lang="en-US" dirty="0" err="1" smtClean="0"/>
              <a:t>prslinu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skupljanja</a:t>
            </a:r>
            <a:r>
              <a:rPr lang="en-US" dirty="0" smtClean="0"/>
              <a:t> (3)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600200"/>
            <a:ext cx="53581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500" dirty="0" smtClean="0"/>
              <a:t> Vrste prslina prema položaju: </a:t>
            </a:r>
            <a:endParaRPr lang="sr-Latn-C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870</Words>
  <Application>Microsoft Office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Savremene tehnolohije spajanja materijala - 1</vt:lpstr>
      <vt:lpstr>Slide 2</vt:lpstr>
      <vt:lpstr>Prsline u zavarenom spoju</vt:lpstr>
      <vt:lpstr>Slide 4</vt:lpstr>
      <vt:lpstr>Slide 5</vt:lpstr>
      <vt:lpstr>*Mehanika loma</vt:lpstr>
      <vt:lpstr>Slide 7</vt:lpstr>
      <vt:lpstr>Slide 8</vt:lpstr>
      <vt:lpstr>Slide 9</vt:lpstr>
      <vt:lpstr>Vruće prsline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Hladne prsline</vt:lpstr>
      <vt:lpstr>Slide 19</vt:lpstr>
      <vt:lpstr>Zakaljivanje ZUT-a</vt:lpstr>
      <vt:lpstr>Slide 21</vt:lpstr>
      <vt:lpstr>Prisustvo vodonika u ZUT-u</vt:lpstr>
      <vt:lpstr>Zaostali naponi</vt:lpstr>
      <vt:lpstr>Sprečavanje obrazovanja hladnih prslina</vt:lpstr>
      <vt:lpstr>Slide 25</vt:lpstr>
      <vt:lpstr>Slide 26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tehnolohije spajanja materijala - 1</dc:title>
  <dc:creator>sebastijan</dc:creator>
  <cp:lastModifiedBy>sebastijan</cp:lastModifiedBy>
  <cp:revision>144</cp:revision>
  <dcterms:created xsi:type="dcterms:W3CDTF">2013-02-26T10:58:16Z</dcterms:created>
  <dcterms:modified xsi:type="dcterms:W3CDTF">2013-05-09T08:14:49Z</dcterms:modified>
</cp:coreProperties>
</file>